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89" r:id="rId16"/>
    <p:sldId id="290" r:id="rId17"/>
    <p:sldId id="292" r:id="rId18"/>
    <p:sldId id="291" r:id="rId19"/>
    <p:sldId id="294" r:id="rId20"/>
    <p:sldId id="293" r:id="rId21"/>
    <p:sldId id="295" r:id="rId22"/>
    <p:sldId id="297" r:id="rId23"/>
    <p:sldId id="298" r:id="rId24"/>
    <p:sldId id="299" r:id="rId25"/>
    <p:sldId id="351" r:id="rId26"/>
    <p:sldId id="300" r:id="rId27"/>
    <p:sldId id="302" r:id="rId28"/>
    <p:sldId id="301" r:id="rId29"/>
    <p:sldId id="304" r:id="rId30"/>
    <p:sldId id="352" r:id="rId31"/>
    <p:sldId id="353" r:id="rId32"/>
    <p:sldId id="306" r:id="rId33"/>
    <p:sldId id="308" r:id="rId34"/>
    <p:sldId id="311" r:id="rId35"/>
    <p:sldId id="307" r:id="rId36"/>
    <p:sldId id="312" r:id="rId37"/>
    <p:sldId id="314" r:id="rId38"/>
    <p:sldId id="315" r:id="rId39"/>
    <p:sldId id="316" r:id="rId40"/>
    <p:sldId id="317" r:id="rId41"/>
    <p:sldId id="318" r:id="rId42"/>
    <p:sldId id="320" r:id="rId43"/>
    <p:sldId id="321" r:id="rId44"/>
    <p:sldId id="322" r:id="rId45"/>
    <p:sldId id="323" r:id="rId46"/>
    <p:sldId id="324" r:id="rId47"/>
    <p:sldId id="340" r:id="rId48"/>
    <p:sldId id="325" r:id="rId49"/>
    <p:sldId id="332" r:id="rId50"/>
    <p:sldId id="333" r:id="rId51"/>
    <p:sldId id="334" r:id="rId52"/>
    <p:sldId id="335" r:id="rId53"/>
    <p:sldId id="336" r:id="rId54"/>
    <p:sldId id="337" r:id="rId55"/>
    <p:sldId id="339" r:id="rId56"/>
    <p:sldId id="285"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89"/>
            <p14:sldId id="290"/>
            <p14:sldId id="292"/>
            <p14:sldId id="291"/>
            <p14:sldId id="294"/>
            <p14:sldId id="293"/>
            <p14:sldId id="295"/>
            <p14:sldId id="297"/>
            <p14:sldId id="298"/>
            <p14:sldId id="299"/>
            <p14:sldId id="351"/>
            <p14:sldId id="300"/>
            <p14:sldId id="302"/>
            <p14:sldId id="301"/>
            <p14:sldId id="304"/>
            <p14:sldId id="352"/>
            <p14:sldId id="353"/>
            <p14:sldId id="306"/>
            <p14:sldId id="308"/>
            <p14:sldId id="311"/>
            <p14:sldId id="307"/>
            <p14:sldId id="312"/>
            <p14:sldId id="314"/>
            <p14:sldId id="315"/>
            <p14:sldId id="316"/>
            <p14:sldId id="317"/>
            <p14:sldId id="318"/>
            <p14:sldId id="320"/>
            <p14:sldId id="321"/>
            <p14:sldId id="322"/>
            <p14:sldId id="323"/>
            <p14:sldId id="324"/>
            <p14:sldId id="340"/>
            <p14:sldId id="325"/>
            <p14:sldId id="332"/>
            <p14:sldId id="333"/>
            <p14:sldId id="334"/>
            <p14:sldId id="335"/>
            <p14:sldId id="336"/>
            <p14:sldId id="337"/>
          </p14:sldIdLst>
        </p14:section>
        <p14:section name="Section sans titre" id="{815B379F-BC10-134A-896C-505B26D5C98A}">
          <p14:sldIdLst>
            <p14:sldId id="339"/>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6" autoAdjust="0"/>
    <p:restoredTop sz="93943" autoAdjust="0"/>
  </p:normalViewPr>
  <p:slideViewPr>
    <p:cSldViewPr snapToGrid="0" snapToObjects="1">
      <p:cViewPr varScale="1">
        <p:scale>
          <a:sx n="96" d="100"/>
          <a:sy n="96" d="100"/>
        </p:scale>
        <p:origin x="-104"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16/09/15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16/09/15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16/09/15</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16/09/15</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16/09/15</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16/09/15</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16/09/15</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16/09/15</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16/09/15</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Post-production ?</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173717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des 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a:t>
            </a:r>
            <a:r>
              <a:rPr lang="fr-FR" dirty="0" smtClean="0"/>
              <a:t>Introduction et API </a:t>
            </a:r>
            <a:r>
              <a:rPr lang="fr-FR" dirty="0" err="1" smtClean="0"/>
              <a:t>Opengl</a:t>
            </a:r>
            <a:endParaRPr lang="fr-FR" dirty="0" smtClean="0"/>
          </a:p>
          <a:p>
            <a:r>
              <a:rPr lang="fr-FR" dirty="0" smtClean="0"/>
              <a:t>Cours 2: </a:t>
            </a:r>
            <a:r>
              <a:rPr lang="fr-FR" dirty="0" smtClean="0"/>
              <a:t>Structure </a:t>
            </a:r>
            <a:r>
              <a:rPr lang="fr-FR" dirty="0" smtClean="0"/>
              <a:t>d’un moteur de jeu</a:t>
            </a:r>
          </a:p>
          <a:p>
            <a:r>
              <a:rPr lang="fr-FR" dirty="0"/>
              <a:t>Cours </a:t>
            </a:r>
            <a:r>
              <a:rPr lang="fr-FR" dirty="0" smtClean="0"/>
              <a:t>3: </a:t>
            </a:r>
            <a:r>
              <a:rPr lang="fr-FR" dirty="0" smtClean="0"/>
              <a:t>Programmation temps réel</a:t>
            </a:r>
            <a:endParaRPr lang="fr-FR" dirty="0"/>
          </a:p>
          <a:p>
            <a:r>
              <a:rPr lang="fr-FR" dirty="0"/>
              <a:t>Cours </a:t>
            </a:r>
            <a:r>
              <a:rPr lang="fr-FR" dirty="0" smtClean="0"/>
              <a:t>4: </a:t>
            </a:r>
            <a:r>
              <a:rPr lang="fr-FR" dirty="0" smtClean="0"/>
              <a:t>Mathématiques pour le jeu vidéo</a:t>
            </a:r>
            <a:endParaRPr lang="fr-FR" dirty="0"/>
          </a:p>
          <a:p>
            <a:r>
              <a:rPr lang="fr-FR" dirty="0"/>
              <a:t>Cours </a:t>
            </a:r>
            <a:r>
              <a:rPr lang="fr-FR" dirty="0" smtClean="0"/>
              <a:t>5: Rendu et </a:t>
            </a:r>
            <a:r>
              <a:rPr lang="fr-FR" dirty="0" err="1" smtClean="0"/>
              <a:t>shaders</a:t>
            </a:r>
            <a:endParaRPr lang="fr-FR" dirty="0"/>
          </a:p>
          <a:p>
            <a:r>
              <a:rPr lang="fr-FR" dirty="0" smtClean="0"/>
              <a:t>Cours </a:t>
            </a:r>
            <a:r>
              <a:rPr lang="fr-FR" dirty="0" smtClean="0"/>
              <a:t>6: </a:t>
            </a:r>
            <a:r>
              <a:rPr lang="fr-FR" dirty="0" err="1" smtClean="0"/>
              <a:t>Gameplay</a:t>
            </a:r>
            <a:r>
              <a:rPr lang="fr-FR" dirty="0" smtClean="0"/>
              <a:t> (UBISOFT)</a:t>
            </a:r>
            <a:endParaRPr lang="fr-FR" dirty="0"/>
          </a:p>
          <a:p>
            <a:r>
              <a:rPr lang="fr-FR" dirty="0"/>
              <a:t>Cours </a:t>
            </a:r>
            <a:r>
              <a:rPr lang="fr-FR" dirty="0" smtClean="0"/>
              <a:t>7: </a:t>
            </a:r>
            <a:r>
              <a:rPr lang="fr-FR" dirty="0"/>
              <a:t>Gestion de scène</a:t>
            </a:r>
          </a:p>
          <a:p>
            <a:r>
              <a:rPr lang="fr-FR" dirty="0" smtClean="0"/>
              <a:t>Cours </a:t>
            </a:r>
            <a:r>
              <a:rPr lang="fr-FR" dirty="0" smtClean="0"/>
              <a:t>8: Physique (UBISOFT)</a:t>
            </a:r>
            <a:endParaRPr lang="fr-FR" dirty="0"/>
          </a:p>
          <a:p>
            <a:r>
              <a:rPr lang="fr-FR" dirty="0"/>
              <a:t>Cours </a:t>
            </a:r>
            <a:r>
              <a:rPr lang="fr-FR" dirty="0" smtClean="0"/>
              <a:t>9: </a:t>
            </a:r>
            <a:r>
              <a:rPr lang="fr-FR" dirty="0"/>
              <a:t>Animation temps réel</a:t>
            </a:r>
          </a:p>
          <a:p>
            <a:r>
              <a:rPr lang="fr-FR" dirty="0" smtClean="0"/>
              <a:t>Cours 10: </a:t>
            </a:r>
            <a:r>
              <a:rPr lang="fr-FR" dirty="0" smtClean="0"/>
              <a:t>Intelligence artificielle pour le jeu</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231524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179940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196786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40130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a:t>
            </a:r>
            <a:r>
              <a:rPr lang="fr-FR" dirty="0" smtClean="0"/>
              <a:t>: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401304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a:t>
            </a:r>
            <a:r>
              <a:rPr lang="fr-FR" dirty="0" smtClean="0"/>
              <a:t>: </a:t>
            </a:r>
            <a:r>
              <a:rPr lang="fr-FR" dirty="0" smtClean="0"/>
              <a:t>Rendu temps-réel </a:t>
            </a:r>
            <a:endParaRPr lang="fr-FR" dirty="0"/>
          </a:p>
        </p:txBody>
      </p:sp>
      <p:sp>
        <p:nvSpPr>
          <p:cNvPr id="3" name="Espace réservé du contenu 2"/>
          <p:cNvSpPr>
            <a:spLocks noGrp="1"/>
          </p:cNvSpPr>
          <p:nvPr>
            <p:ph idx="1"/>
          </p:nvPr>
        </p:nvSpPr>
        <p:spPr/>
        <p:txBody>
          <a:bodyPr>
            <a:normAutofit/>
          </a:bodyPr>
          <a:lstStyle/>
          <a:p>
            <a:r>
              <a:rPr lang="fr-FR" dirty="0" smtClean="0"/>
              <a:t>Vertex </a:t>
            </a:r>
            <a:r>
              <a:rPr lang="fr-FR" dirty="0" err="1" smtClean="0"/>
              <a:t>shaders</a:t>
            </a:r>
            <a:endParaRPr lang="fr-FR" dirty="0" smtClean="0"/>
          </a:p>
          <a:p>
            <a:r>
              <a:rPr lang="fr-FR" dirty="0" smtClean="0"/>
              <a:t>Pixel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smtClean="0"/>
              <a:t>Effets Spéciaux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err="1"/>
              <a:t>Sims</a:t>
            </a:r>
            <a:r>
              <a:rPr lang="fr-FR" dirty="0"/>
              <a:t> AI</a:t>
            </a:r>
          </a:p>
          <a:p>
            <a:r>
              <a:rPr lang="fr-FR" dirty="0" smtClean="0"/>
              <a:t>Apprentissage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3073775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a:t>
            </a:r>
            <a:r>
              <a:rPr lang="fr-FR" dirty="0" smtClean="0"/>
              <a:t>GESTIONNAIRE DE RESSOURCES</a:t>
            </a:r>
            <a:endParaRPr lang="fr-FR" dirty="0"/>
          </a:p>
        </p:txBody>
      </p:sp>
      <p:sp>
        <p:nvSpPr>
          <p:cNvPr id="3" name="Espace réservé du contenu 2"/>
          <p:cNvSpPr>
            <a:spLocks noGrp="1"/>
          </p:cNvSpPr>
          <p:nvPr>
            <p:ph idx="1"/>
          </p:nvPr>
        </p:nvSpPr>
        <p:spPr/>
        <p:txBody>
          <a:bodyPr/>
          <a:lstStyle/>
          <a:p>
            <a:r>
              <a:rPr lang="fr-FR" dirty="0" err="1" smtClean="0"/>
              <a:t>Parallelisme</a:t>
            </a:r>
            <a:endParaRPr lang="fr-FR" dirty="0" smtClean="0"/>
          </a:p>
          <a:p>
            <a:r>
              <a:rPr lang="fr-FR" dirty="0" smtClean="0"/>
              <a:t>Calcul intensif</a:t>
            </a:r>
          </a:p>
          <a:p>
            <a:r>
              <a:rPr lang="fr-FR" dirty="0" smtClean="0"/>
              <a:t>Programmation client/serveur</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GESTIONNAIRE DE RESSOURCES  (SUITE)</a:t>
            </a:r>
            <a:endParaRPr lang="fr-FR" dirty="0"/>
          </a:p>
        </p:txBody>
      </p:sp>
      <p:sp>
        <p:nvSpPr>
          <p:cNvPr id="3" name="Espace réservé du contenu 2"/>
          <p:cNvSpPr>
            <a:spLocks noGrp="1"/>
          </p:cNvSpPr>
          <p:nvPr>
            <p:ph idx="1"/>
          </p:nvPr>
        </p:nvSpPr>
        <p:spPr/>
        <p:txBody>
          <a:bodyPr/>
          <a:lstStyle/>
          <a:p>
            <a:r>
              <a:rPr lang="fr-FR" dirty="0" err="1"/>
              <a:t>Parallelisme</a:t>
            </a:r>
            <a:endParaRPr lang="fr-FR" dirty="0"/>
          </a:p>
          <a:p>
            <a:r>
              <a:rPr lang="fr-FR" dirty="0"/>
              <a:t>Calcul intensif</a:t>
            </a:r>
          </a:p>
          <a:p>
            <a:r>
              <a:rPr lang="fr-FR" dirty="0"/>
              <a:t>Programmation client/serveur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3750055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p>
          <a:p>
            <a:r>
              <a:rPr lang="fr-FR" dirty="0" smtClean="0"/>
              <a:t>Transformations</a:t>
            </a:r>
            <a:r>
              <a:rPr lang="fr-FR" dirty="0" smtClean="0"/>
              <a:t>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GAMEPLAY</a:t>
            </a:r>
            <a:endParaRPr lang="fr-FR" dirty="0"/>
          </a:p>
        </p:txBody>
      </p:sp>
      <p:sp>
        <p:nvSpPr>
          <p:cNvPr id="3" name="Espace réservé du contenu 2"/>
          <p:cNvSpPr>
            <a:spLocks noGrp="1"/>
          </p:cNvSpPr>
          <p:nvPr>
            <p:ph idx="1"/>
          </p:nvPr>
        </p:nvSpPr>
        <p:spPr/>
        <p:txBody>
          <a:bodyPr/>
          <a:lstStyle/>
          <a:p>
            <a:r>
              <a:rPr lang="fr-FR" dirty="0" smtClean="0"/>
              <a:t>Etudes de cas avec </a:t>
            </a:r>
            <a:r>
              <a:rPr lang="fr-FR" dirty="0" err="1" smtClean="0"/>
              <a:t>Ubisoft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TP7: </a:t>
            </a:r>
            <a:r>
              <a:rPr lang="fr-FR" dirty="0" smtClean="0"/>
              <a:t>GESTION DE </a:t>
            </a:r>
            <a:r>
              <a:rPr lang="fr-FR" dirty="0" smtClean="0"/>
              <a:t>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r>
              <a:rPr lang="fr-FR" dirty="0" smtClean="0"/>
              <a:t>Etudes de cas avec </a:t>
            </a:r>
            <a:r>
              <a:rPr lang="fr-FR" dirty="0" err="1" smtClean="0"/>
              <a:t>Ubisoft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151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3869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RAPPORT D’ETAPE MINI-PROJETS</a:t>
            </a:r>
            <a:endParaRPr lang="fr-FR" dirty="0"/>
          </a:p>
        </p:txBody>
      </p:sp>
      <p:sp>
        <p:nvSpPr>
          <p:cNvPr id="3" name="Espace réservé du contenu 2"/>
          <p:cNvSpPr>
            <a:spLocks noGrp="1"/>
          </p:cNvSpPr>
          <p:nvPr>
            <p:ph idx="1"/>
          </p:nvPr>
        </p:nvSpPr>
        <p:spPr/>
        <p:txBody>
          <a:bodyPr/>
          <a:lstStyle/>
          <a:p>
            <a:r>
              <a:rPr lang="fr-FR" dirty="0" smtClean="0"/>
              <a:t>Conception (design) et plan de travail des mini-projets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77072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a:t>
            </a:r>
            <a:r>
              <a:rPr lang="fr-FR" dirty="0" smtClean="0"/>
              <a:t>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a:solidFill>
                  <a:srgbClr val="000000"/>
                </a:solidFill>
              </a:rPr>
              <a:t>Chaque sujet ne peut être traité que par UN SEUL binôme</a:t>
            </a:r>
          </a:p>
          <a:p>
            <a:pPr>
              <a:buSzPts val="3200"/>
            </a:pPr>
            <a:r>
              <a:rPr lang="fr-FR" dirty="0">
                <a:solidFill>
                  <a:srgbClr val="000000"/>
                </a:solidFill>
              </a:rPr>
              <a:t>Le 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étudiants</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16/09/15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4235895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DE 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201907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a:t>
            </a:r>
            <a:r>
              <a:rPr lang="fr-FR" dirty="0" smtClean="0"/>
              <a:t>dans </a:t>
            </a:r>
            <a:r>
              <a:rPr lang="fr-FR" dirty="0"/>
              <a:t>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de cette présentation, 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148147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9.High </a:t>
            </a:r>
            <a:r>
              <a:rPr lang="fr-FR" dirty="0" err="1" smtClean="0"/>
              <a:t>Dynamic</a:t>
            </a:r>
            <a:r>
              <a:rPr lang="fr-FR" dirty="0" smtClean="0"/>
              <a:t> Range</a:t>
            </a:r>
            <a:endParaRPr lang="fr-FR" dirty="0"/>
          </a:p>
        </p:txBody>
      </p:sp>
      <p:sp>
        <p:nvSpPr>
          <p:cNvPr id="3" name="Espace réservé du contenu 2"/>
          <p:cNvSpPr>
            <a:spLocks noGrp="1"/>
          </p:cNvSpPr>
          <p:nvPr>
            <p:ph idx="1"/>
          </p:nvPr>
        </p:nvSpPr>
        <p:spPr/>
        <p:txBody>
          <a:bodyPr>
            <a:normAutofit/>
          </a:bodyPr>
          <a:lstStyle/>
          <a:p>
            <a:r>
              <a:rPr lang="fr-FR" dirty="0"/>
              <a:t>L’étude devra décrire le fonctionnement et les cas d’utilisation d’images de type HDR dans le domaine du jeu vidéo:</a:t>
            </a:r>
          </a:p>
          <a:p>
            <a:pPr lvl="1">
              <a:buFont typeface="Arial" charset="0"/>
              <a:buChar char="•"/>
            </a:pPr>
            <a:r>
              <a:rPr lang="fr-FR" dirty="0"/>
              <a:t>Effets spéciaux</a:t>
            </a:r>
          </a:p>
          <a:p>
            <a:pPr lvl="1">
              <a:buFont typeface="Arial" charset="0"/>
              <a:buChar char="•"/>
            </a:pPr>
            <a:r>
              <a:rPr lang="fr-FR" dirty="0"/>
              <a:t>Eclairage</a:t>
            </a:r>
          </a:p>
          <a:p>
            <a:pPr lvl="1">
              <a:buFont typeface="Arial" charset="0"/>
              <a:buChar char="•"/>
            </a:pPr>
            <a:r>
              <a:rPr lang="fr-FR" dirty="0" err="1"/>
              <a:t>Tone</a:t>
            </a:r>
            <a:r>
              <a:rPr lang="fr-FR" dirty="0"/>
              <a:t> </a:t>
            </a:r>
            <a:r>
              <a:rPr lang="fr-FR" dirty="0" err="1" smtClean="0"/>
              <a:t>mapping</a:t>
            </a:r>
            <a:endParaRPr lang="fr-FR" dirty="0"/>
          </a:p>
          <a:p>
            <a:r>
              <a:rPr lang="fr-FR" dirty="0"/>
              <a:t>Les étudiants présenteront 1 ou 2 algorithmes mettant en avant des images HDR.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10.SIMULATION DE FOULE</a:t>
            </a:r>
            <a:endParaRPr lang="fr-FR" dirty="0"/>
          </a:p>
        </p:txBody>
      </p:sp>
      <p:sp>
        <p:nvSpPr>
          <p:cNvPr id="3" name="Espace réservé du contenu 2"/>
          <p:cNvSpPr>
            <a:spLocks noGrp="1"/>
          </p:cNvSpPr>
          <p:nvPr>
            <p:ph idx="1"/>
          </p:nvPr>
        </p:nvSpPr>
        <p:spPr/>
        <p:txBody>
          <a:bodyPr>
            <a:normAutofit/>
          </a:bodyPr>
          <a:lstStyle/>
          <a:p>
            <a:r>
              <a:rPr lang="fr-FR" dirty="0"/>
              <a:t>L’étude devra détailler les méthodes de fonctionnement d’une simulation de foule:</a:t>
            </a:r>
          </a:p>
          <a:p>
            <a:pPr lvl="1">
              <a:buFont typeface="Arial" pitchFamily="34" charset="0"/>
              <a:buChar char="•"/>
            </a:pPr>
            <a:r>
              <a:rPr lang="fr-FR" dirty="0" err="1" smtClean="0"/>
              <a:t>Flocking</a:t>
            </a:r>
            <a:endParaRPr lang="fr-FR" dirty="0"/>
          </a:p>
          <a:p>
            <a:pPr lvl="1">
              <a:buFont typeface="Arial" pitchFamily="34" charset="0"/>
              <a:buChar char="•"/>
            </a:pPr>
            <a:r>
              <a:rPr lang="fr-FR" dirty="0"/>
              <a:t>Approches multi-échelles</a:t>
            </a:r>
          </a:p>
          <a:p>
            <a:pPr lvl="1">
              <a:buFont typeface="Arial" pitchFamily="34" charset="0"/>
              <a:buChar char="•"/>
            </a:pPr>
            <a:r>
              <a:rPr lang="fr-FR" dirty="0"/>
              <a:t>Agents</a:t>
            </a:r>
          </a:p>
          <a:p>
            <a:r>
              <a:rPr lang="fr-FR" dirty="0" smtClean="0"/>
              <a:t>La </a:t>
            </a:r>
            <a:r>
              <a:rPr lang="fr-FR" dirty="0"/>
              <a:t>présentation conclura sur les usages possibles et les limitations dans le contexte du jeu vidéo</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187906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11.CINEMATIQUE INVERSE</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divers algorithmes utilisés pour calculer une cinématique inverse:</a:t>
            </a:r>
          </a:p>
          <a:p>
            <a:pPr lvl="1">
              <a:buFont typeface="Arial" charset="0"/>
              <a:buChar char="•"/>
            </a:pPr>
            <a:r>
              <a:rPr lang="fr-FR" dirty="0" smtClean="0"/>
              <a:t>Utilisation </a:t>
            </a:r>
            <a:r>
              <a:rPr lang="fr-FR" dirty="0"/>
              <a:t>dans les jeux</a:t>
            </a:r>
          </a:p>
          <a:p>
            <a:pPr lvl="1">
              <a:buFont typeface="Arial" charset="0"/>
              <a:buChar char="•"/>
            </a:pPr>
            <a:r>
              <a:rPr lang="fr-FR" dirty="0" err="1"/>
              <a:t>Jacobiens</a:t>
            </a:r>
            <a:r>
              <a:rPr lang="fr-FR" dirty="0"/>
              <a:t>, méthodes incrémentales,…</a:t>
            </a:r>
          </a:p>
          <a:p>
            <a:pPr lvl="1">
              <a:buFont typeface="Arial" charset="0"/>
              <a:buChar char="•"/>
            </a:pPr>
            <a:r>
              <a:rPr lang="fr-FR" dirty="0"/>
              <a:t>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1879062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12.GRAPHES DE MOUVEMENTS</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a:t>
            </a:r>
            <a:r>
              <a:rPr lang="fr-FR" dirty="0" smtClean="0"/>
              <a:t>méthodes de « motion graphs » et leur utilisation dans les </a:t>
            </a:r>
            <a:r>
              <a:rPr lang="fr-FR" dirty="0"/>
              <a:t>jeux</a:t>
            </a:r>
          </a:p>
          <a:p>
            <a:pPr lvl="1">
              <a:buFont typeface="Arial" charset="0"/>
              <a:buChar char="•"/>
            </a:pPr>
            <a:r>
              <a:rPr lang="fr-FR" dirty="0" smtClean="0"/>
              <a:t>Capture de mouvements</a:t>
            </a:r>
          </a:p>
          <a:p>
            <a:pPr lvl="1">
              <a:buFont typeface="Arial" charset="0"/>
              <a:buChar char="•"/>
            </a:pPr>
            <a:r>
              <a:rPr lang="fr-FR" dirty="0" smtClean="0"/>
              <a:t>Organisation temporelle</a:t>
            </a:r>
          </a:p>
          <a:p>
            <a:pPr lvl="1">
              <a:buFont typeface="Arial" charset="0"/>
              <a:buChar char="•"/>
            </a:pPr>
            <a:r>
              <a:rPr lang="fr-FR" dirty="0" smtClean="0"/>
              <a:t>Organisation spatiale</a:t>
            </a:r>
            <a:endParaRPr lang="fr-FR" dirty="0"/>
          </a:p>
          <a:p>
            <a:pPr lvl="1">
              <a:buFont typeface="Arial" charset="0"/>
              <a:buChar char="•"/>
            </a:pPr>
            <a:r>
              <a:rPr lang="fr-FR" dirty="0" smtClean="0"/>
              <a:t>Algorithmes offline</a:t>
            </a:r>
          </a:p>
          <a:p>
            <a:pPr lvl="1">
              <a:buFont typeface="Arial" charset="0"/>
              <a:buChar char="•"/>
            </a:pPr>
            <a:r>
              <a:rPr lang="fr-FR" dirty="0" smtClean="0"/>
              <a:t>Algorithmes temps réels</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16/09/15</a:t>
            </a:fld>
            <a:endParaRPr lang="fr-FR" dirty="0"/>
          </a:p>
        </p:txBody>
      </p:sp>
    </p:spTree>
    <p:extLst>
      <p:ext uri="{BB962C8B-B14F-4D97-AF65-F5344CB8AC3E}">
        <p14:creationId xmlns:p14="http://schemas.microsoft.com/office/powerpoint/2010/main" val="138555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fontScale="92500" lnSpcReduction="10000"/>
          </a:bodyPr>
          <a:lstStyle/>
          <a:p>
            <a:pPr marL="457200" indent="-457200">
              <a:buFont typeface="Arial" pitchFamily="34" charset="0"/>
              <a:buChar char="•"/>
            </a:pPr>
            <a:r>
              <a:rPr lang="fr-FR" sz="2900" dirty="0">
                <a:solidFill>
                  <a:srgbClr val="000000"/>
                </a:solidFill>
                <a:cs typeface="Calibri"/>
              </a:rPr>
              <a:t>Former des binômes, et choisir un des sujets de la </a:t>
            </a:r>
            <a:r>
              <a:rPr lang="fr-FR" sz="2900" dirty="0" smtClean="0">
                <a:solidFill>
                  <a:srgbClr val="000000"/>
                </a:solidFill>
                <a:cs typeface="Calibri"/>
              </a:rPr>
              <a:t>liste</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Un effort devra être fait sur la compatibilité (Linux, Windows, </a:t>
            </a:r>
            <a:r>
              <a:rPr lang="fr-FR" sz="2900" dirty="0" err="1">
                <a:solidFill>
                  <a:srgbClr val="000000"/>
                </a:solidFill>
                <a:cs typeface="Calibri"/>
              </a:rPr>
              <a:t>MacOS</a:t>
            </a:r>
            <a:r>
              <a:rPr lang="fr-FR" sz="2900" dirty="0" smtClean="0">
                <a:solidFill>
                  <a:srgbClr val="000000"/>
                </a:solidFill>
                <a:cs typeface="Calibri"/>
              </a:rPr>
              <a:t>)</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Le 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a:t>
            </a:r>
            <a:r>
              <a:rPr lang="fr-FR" sz="2500" dirty="0" smtClean="0">
                <a:solidFill>
                  <a:srgbClr val="000000"/>
                </a:solidFill>
                <a:cs typeface="Calibri"/>
              </a:rPr>
              <a:t>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Tree>
    <p:extLst>
      <p:ext uri="{BB962C8B-B14F-4D97-AF65-F5344CB8AC3E}">
        <p14:creationId xmlns:p14="http://schemas.microsoft.com/office/powerpoint/2010/main" val="123415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356646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a:t>
            </a:r>
            <a:r>
              <a:rPr lang="fr-FR" dirty="0" smtClean="0"/>
              <a:t>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a:t>
            </a:r>
            <a:r>
              <a:rPr lang="fr-FR" dirty="0" smtClean="0"/>
              <a:t>.JEU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16/09/15</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maintenant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Tree>
    <p:extLst>
      <p:ext uri="{BB962C8B-B14F-4D97-AF65-F5344CB8AC3E}">
        <p14:creationId xmlns:p14="http://schemas.microsoft.com/office/powerpoint/2010/main" val="69427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16/09/15</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117277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16/09/15</a:t>
            </a:fld>
            <a:endParaRPr lang="fr-FR" dirty="0"/>
          </a:p>
        </p:txBody>
      </p:sp>
    </p:spTree>
    <p:extLst>
      <p:ext uri="{BB962C8B-B14F-4D97-AF65-F5344CB8AC3E}">
        <p14:creationId xmlns:p14="http://schemas.microsoft.com/office/powerpoint/2010/main" val="2708019671"/>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4533</TotalTime>
  <Words>2828</Words>
  <Application>Microsoft Macintosh PowerPoint</Application>
  <PresentationFormat>Présentation à l'écran (4:3)</PresentationFormat>
  <Paragraphs>519</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GMIN 317 – Moteur de Jeux  INTRODUCTION</vt:lpstr>
      <vt:lpstr>Présentation PowerPoint</vt:lpstr>
      <vt:lpstr>Qu’est-ce  qu’un moteur de jeu ?</vt:lpstr>
      <vt:lpstr>Présentation PowerPoint</vt:lpstr>
      <vt:lpstr>Structure d’un moteur de jeu</vt:lpstr>
      <vt:lpstr>Présentation PowerPoint</vt:lpstr>
      <vt:lpstr>Processus de développement d’un jeu vidéo</vt:lpstr>
      <vt:lpstr>Workflow : étapes de la création d’un jeu</vt:lpstr>
      <vt:lpstr>Workflow</vt:lpstr>
      <vt:lpstr>Présentation PowerPoint</vt:lpstr>
      <vt:lpstr>Plan des cours</vt:lpstr>
      <vt:lpstr>Cours 1 : Introduction</vt:lpstr>
      <vt:lpstr>Cours 2 : Structure d’un moteur de jeu</vt:lpstr>
      <vt:lpstr>Cours 3 : Programmation temps réel</vt:lpstr>
      <vt:lpstr>Cours 4 : Mathématiques pour le jeu vidéo</vt:lpstr>
      <vt:lpstr>Cours 5 : Rendu temps-réel </vt:lpstr>
      <vt:lpstr>Cours 6: Gameplay</vt:lpstr>
      <vt:lpstr>Cours 7 : Gestion de scène </vt:lpstr>
      <vt:lpstr>Cours 8 : Physique du jeu vidéo</vt:lpstr>
      <vt:lpstr>Cours 9 : Animation temps-réel</vt:lpstr>
      <vt:lpstr>Cours 10 : Intelligence Artificielle pour le jeu vidéo</vt:lpstr>
      <vt:lpstr>TP1: PROGRAMMATION QT ET OPENGL</vt:lpstr>
      <vt:lpstr>TP2: TIMERS</vt:lpstr>
      <vt:lpstr>TP3:  GESTIONNAIRE DE RESSOURCES</vt:lpstr>
      <vt:lpstr>TP4:  GESTIONNAIRE DE RESSOURCES  (SUITE)</vt:lpstr>
      <vt:lpstr>TP5: TEXTURES ET GPU</vt:lpstr>
      <vt:lpstr>TP6: GAMEPLAY</vt:lpstr>
      <vt:lpstr>TP7: GESTION DE SCENES</vt:lpstr>
      <vt:lpstr>TP8: PHYSIQUE</vt:lpstr>
      <vt:lpstr>TP9: ETUDES DOCUMENTAIRES</vt:lpstr>
      <vt:lpstr>TP10: RAPPORT D’ETAPE MINI-PROJETS</vt:lpstr>
      <vt:lpstr>ETUDES DOCUMENTAIRES</vt:lpstr>
      <vt:lpstr>1.GENERATION DE TERRAINS</vt:lpstr>
      <vt:lpstr>2.Génération procédurale de villes </vt:lpstr>
      <vt:lpstr>3.GENERATION DE PLANTES</vt:lpstr>
      <vt:lpstr>4.SIMULATION DE TISSUS</vt:lpstr>
      <vt:lpstr>5.GENERATION PROCEDURALE DE CIEL</vt:lpstr>
      <vt:lpstr>6.CALCUL DES OMBRES</vt:lpstr>
      <vt:lpstr>7.EFFETS SPECIAUX</vt:lpstr>
      <vt:lpstr>8.ECLAIRAGE</vt:lpstr>
      <vt:lpstr>9.High Dynamic Range</vt:lpstr>
      <vt:lpstr>10.SIMULATION DE FOULE</vt:lpstr>
      <vt:lpstr>11.CINEMATIQUE INVERSE</vt:lpstr>
      <vt:lpstr>12.GRAPHES DE MOUVEMENTS</vt:lpstr>
      <vt:lpstr>MINI PROJETS DE PROGRAMMATION</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10.JEU DE PLATEFORME</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399</cp:revision>
  <cp:lastPrinted>2014-09-23T20:13:38Z</cp:lastPrinted>
  <dcterms:created xsi:type="dcterms:W3CDTF">2013-05-05T09:39:59Z</dcterms:created>
  <dcterms:modified xsi:type="dcterms:W3CDTF">2015-09-16T12:40:16Z</dcterms:modified>
</cp:coreProperties>
</file>